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864037" y="1187768"/>
            <a:ext cx="12902327" cy="31939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Papel da Inteligência Artificial no Futuro do Trabalho</a:t>
            </a:r>
            <a:endParaRPr lang="en-US" sz="6707" dirty="0"/>
          </a:p>
        </p:txBody>
      </p:sp>
      <p:sp>
        <p:nvSpPr>
          <p:cNvPr id="7" name="Text 3"/>
          <p:cNvSpPr/>
          <p:nvPr/>
        </p:nvSpPr>
        <p:spPr>
          <a:xfrm>
            <a:off x="864037" y="4752023"/>
            <a:ext cx="129023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Neste artigo, exploraremos o papel da inteligência artificial (IA) no futuro do trabalho. Longe de roubar empregos das pessoas, a IA surge como uma ferramenta poderosa para melhorar a segurança e a produtividade, especialmente em situações de risco. Veremos como a IA pode complementar e aprimorar o trabalho humano, trazendo benefícios significativos para a sociedade.</a:t>
            </a:r>
            <a:endParaRPr lang="en-US" sz="1944" dirty="0"/>
          </a:p>
        </p:txBody>
      </p:sp>
      <p:sp>
        <p:nvSpPr>
          <p:cNvPr id="8" name="Shape 4"/>
          <p:cNvSpPr/>
          <p:nvPr/>
        </p:nvSpPr>
        <p:spPr>
          <a:xfrm>
            <a:off x="864037" y="662832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635948"/>
            <a:ext cx="379690" cy="3796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382316" y="6609874"/>
            <a:ext cx="2639973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 Marcos Vinicius</a:t>
            </a:r>
            <a:endParaRPr lang="en-US" sz="2430" dirty="0"/>
          </a:p>
        </p:txBody>
      </p:sp>
      <p:pic>
        <p:nvPicPr>
          <p:cNvPr id="11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692003"/>
            <a:ext cx="992183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 Que É a Inteligência Artificial?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957280"/>
            <a:ext cx="129023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inteligência artificial é um campo da computação que se concentra no desenvolvimento de sistemas capazes de executar tarefas que normalmente requerem inteligência humana, como aprendizado, raciocínio, percepção, tomada de decisão e resolução de problemas. Esses sistemas utilizam algoritmos complexos e grandes conjuntos de dados para simular a capacidade cognitiva humana e automatizar processos.</a:t>
            </a:r>
            <a:endParaRPr lang="en-US" sz="1944" dirty="0"/>
          </a:p>
        </p:txBody>
      </p:sp>
      <p:pic>
        <p:nvPicPr>
          <p:cNvPr id="6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08884" y="1302544"/>
            <a:ext cx="9470112" cy="10834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66"/>
              </a:lnSpc>
              <a:buNone/>
            </a:pPr>
            <a:r>
              <a:rPr lang="en-US" sz="341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Substituindo o Trabalho Humano em Situações de Risco</a:t>
            </a:r>
            <a:endParaRPr lang="en-US" sz="3413" dirty="0"/>
          </a:p>
        </p:txBody>
      </p:sp>
      <p:sp>
        <p:nvSpPr>
          <p:cNvPr id="6" name="Text 2"/>
          <p:cNvSpPr/>
          <p:nvPr/>
        </p:nvSpPr>
        <p:spPr>
          <a:xfrm>
            <a:off x="4408884" y="2646045"/>
            <a:ext cx="9470112" cy="1109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84"/>
              </a:lnSpc>
              <a:buNone/>
            </a:pPr>
            <a:r>
              <a:rPr lang="en-US" sz="136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Uma das principais aplicações da IA é sua capacidade de substituir o trabalho humano em situações perigosas ou arriscadas. Tarefas como exploração de minas, manipulação de materiais perigosos, operações de resgate e até mesmo cirurgias delicadas podem ser realizadas de forma mais segura e eficiente por sistemas de IA. Esses sistemas são capazes de atuar em ambientes hostis, tomar decisões rápidas e precisas, e minimizar os riscos para os seres humanos.</a:t>
            </a:r>
            <a:endParaRPr lang="en-US" sz="1365" dirty="0"/>
          </a:p>
        </p:txBody>
      </p:sp>
      <p:sp>
        <p:nvSpPr>
          <p:cNvPr id="7" name="Shape 3"/>
          <p:cNvSpPr/>
          <p:nvPr/>
        </p:nvSpPr>
        <p:spPr>
          <a:xfrm>
            <a:off x="4408884" y="4145280"/>
            <a:ext cx="390049" cy="390049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4556879" y="4210288"/>
            <a:ext cx="93940" cy="260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8"/>
              </a:lnSpc>
              <a:buNone/>
            </a:pPr>
            <a:r>
              <a:rPr lang="en-US" sz="204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048" dirty="0"/>
          </a:p>
        </p:txBody>
      </p:sp>
      <p:sp>
        <p:nvSpPr>
          <p:cNvPr id="9" name="Text 5"/>
          <p:cNvSpPr/>
          <p:nvPr/>
        </p:nvSpPr>
        <p:spPr>
          <a:xfrm>
            <a:off x="4972288" y="4145280"/>
            <a:ext cx="2167057" cy="270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33"/>
              </a:lnSpc>
              <a:buNone/>
            </a:pPr>
            <a:r>
              <a:rPr lang="en-US" sz="170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Segurança</a:t>
            </a:r>
            <a:endParaRPr lang="en-US" sz="1706" dirty="0"/>
          </a:p>
        </p:txBody>
      </p:sp>
      <p:sp>
        <p:nvSpPr>
          <p:cNvPr id="10" name="Text 6"/>
          <p:cNvSpPr/>
          <p:nvPr/>
        </p:nvSpPr>
        <p:spPr>
          <a:xfrm>
            <a:off x="4972288" y="4520089"/>
            <a:ext cx="4085034" cy="8318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84"/>
              </a:lnSpc>
              <a:buNone/>
            </a:pPr>
            <a:r>
              <a:rPr lang="en-US" sz="136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pode atuar em ambientes perigosos, reduzindo o risco de acidentes e lesões para os trabalhadores humanos.</a:t>
            </a:r>
            <a:endParaRPr lang="en-US" sz="1365" dirty="0"/>
          </a:p>
        </p:txBody>
      </p:sp>
      <p:sp>
        <p:nvSpPr>
          <p:cNvPr id="11" name="Shape 7"/>
          <p:cNvSpPr/>
          <p:nvPr/>
        </p:nvSpPr>
        <p:spPr>
          <a:xfrm>
            <a:off x="9230678" y="4145280"/>
            <a:ext cx="390049" cy="390049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9351883" y="4210288"/>
            <a:ext cx="147637" cy="260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8"/>
              </a:lnSpc>
              <a:buNone/>
            </a:pPr>
            <a:r>
              <a:rPr lang="en-US" sz="204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048" dirty="0"/>
          </a:p>
        </p:txBody>
      </p:sp>
      <p:sp>
        <p:nvSpPr>
          <p:cNvPr id="13" name="Text 9"/>
          <p:cNvSpPr/>
          <p:nvPr/>
        </p:nvSpPr>
        <p:spPr>
          <a:xfrm>
            <a:off x="9794081" y="4145280"/>
            <a:ext cx="2167057" cy="270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33"/>
              </a:lnSpc>
              <a:buNone/>
            </a:pPr>
            <a:r>
              <a:rPr lang="en-US" sz="170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Precisão</a:t>
            </a:r>
            <a:endParaRPr lang="en-US" sz="1706" dirty="0"/>
          </a:p>
        </p:txBody>
      </p:sp>
      <p:sp>
        <p:nvSpPr>
          <p:cNvPr id="14" name="Text 10"/>
          <p:cNvSpPr/>
          <p:nvPr/>
        </p:nvSpPr>
        <p:spPr>
          <a:xfrm>
            <a:off x="9794081" y="4520089"/>
            <a:ext cx="4085034" cy="11091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84"/>
              </a:lnSpc>
              <a:buNone/>
            </a:pPr>
            <a:r>
              <a:rPr lang="en-US" sz="136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Sistemas de IA podem realizar tarefas complexas com uma precisão muito maior do que os seres humanos, evitando erros que podem ter consequências graves.</a:t>
            </a:r>
            <a:endParaRPr lang="en-US" sz="1365" dirty="0"/>
          </a:p>
        </p:txBody>
      </p:sp>
      <p:sp>
        <p:nvSpPr>
          <p:cNvPr id="15" name="Shape 11"/>
          <p:cNvSpPr/>
          <p:nvPr/>
        </p:nvSpPr>
        <p:spPr>
          <a:xfrm>
            <a:off x="4408884" y="5997654"/>
            <a:ext cx="390049" cy="390049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4530566" y="6062663"/>
            <a:ext cx="146685" cy="26003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8"/>
              </a:lnSpc>
              <a:buNone/>
            </a:pPr>
            <a:r>
              <a:rPr lang="en-US" sz="204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048" dirty="0"/>
          </a:p>
        </p:txBody>
      </p:sp>
      <p:sp>
        <p:nvSpPr>
          <p:cNvPr id="17" name="Text 13"/>
          <p:cNvSpPr/>
          <p:nvPr/>
        </p:nvSpPr>
        <p:spPr>
          <a:xfrm>
            <a:off x="4972288" y="5997654"/>
            <a:ext cx="2167057" cy="2708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33"/>
              </a:lnSpc>
              <a:buNone/>
            </a:pPr>
            <a:r>
              <a:rPr lang="en-US" sz="1706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Eficiência</a:t>
            </a:r>
            <a:endParaRPr lang="en-US" sz="1706" dirty="0"/>
          </a:p>
        </p:txBody>
      </p:sp>
      <p:sp>
        <p:nvSpPr>
          <p:cNvPr id="18" name="Text 14"/>
          <p:cNvSpPr/>
          <p:nvPr/>
        </p:nvSpPr>
        <p:spPr>
          <a:xfrm>
            <a:off x="4972288" y="6372463"/>
            <a:ext cx="8906708" cy="55459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84"/>
              </a:lnSpc>
              <a:buNone/>
            </a:pPr>
            <a:r>
              <a:rPr lang="en-US" sz="136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automação de tarefas repetitivas ou de alto risco através da IA pode aumentar significativamente a produtividade e a eficiência.</a:t>
            </a:r>
            <a:endParaRPr lang="en-US" sz="1365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53797" y="866061"/>
            <a:ext cx="12922806" cy="152447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03"/>
              </a:lnSpc>
              <a:buNone/>
            </a:pPr>
            <a:r>
              <a:rPr lang="en-US" sz="480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Benefícios da Adoção da IA em Tarefas Perigosas</a:t>
            </a:r>
            <a:endParaRPr lang="en-US" sz="4802" dirty="0"/>
          </a:p>
        </p:txBody>
      </p:sp>
      <p:sp>
        <p:nvSpPr>
          <p:cNvPr id="5" name="Text 2"/>
          <p:cNvSpPr/>
          <p:nvPr/>
        </p:nvSpPr>
        <p:spPr>
          <a:xfrm>
            <a:off x="853797" y="2878336"/>
            <a:ext cx="12922806" cy="11708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3"/>
              </a:lnSpc>
              <a:buNone/>
            </a:pPr>
            <a:r>
              <a:rPr lang="en-US" sz="19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adoção da IA em tarefas perigosas traz benefícios significativos para a sociedade. Além de melhorar a segurança dos trabalhadores, a IA também pode aumentar a eficiência e a precisão dessas tarefas, reduzindo custos e minimizando erros. Isso se traduz em melhorias na qualidade de vida, na produtividade e no bem-estar geral da população.</a:t>
            </a:r>
            <a:endParaRPr lang="en-US" sz="1921" dirty="0"/>
          </a:p>
        </p:txBody>
      </p:sp>
      <p:sp>
        <p:nvSpPr>
          <p:cNvPr id="6" name="Text 3"/>
          <p:cNvSpPr/>
          <p:nvPr/>
        </p:nvSpPr>
        <p:spPr>
          <a:xfrm>
            <a:off x="853797" y="4567476"/>
            <a:ext cx="3049310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01"/>
              </a:lnSpc>
              <a:buNone/>
            </a:pPr>
            <a:r>
              <a:rPr lang="en-US" sz="240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Maior Segurança</a:t>
            </a:r>
            <a:endParaRPr lang="en-US" sz="2401" dirty="0"/>
          </a:p>
        </p:txBody>
      </p:sp>
      <p:sp>
        <p:nvSpPr>
          <p:cNvPr id="7" name="Text 4"/>
          <p:cNvSpPr/>
          <p:nvPr/>
        </p:nvSpPr>
        <p:spPr>
          <a:xfrm>
            <a:off x="853797" y="5192435"/>
            <a:ext cx="3910370" cy="1561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3"/>
              </a:lnSpc>
              <a:buNone/>
            </a:pPr>
            <a:r>
              <a:rPr lang="en-US" sz="19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Sistemas de IA podem operar em ambientes hostis e de alto risco, protegendo os trabalhadores humanos de potenciais danos.</a:t>
            </a:r>
            <a:endParaRPr lang="en-US" sz="1921" dirty="0"/>
          </a:p>
        </p:txBody>
      </p:sp>
      <p:sp>
        <p:nvSpPr>
          <p:cNvPr id="8" name="Text 5"/>
          <p:cNvSpPr/>
          <p:nvPr/>
        </p:nvSpPr>
        <p:spPr>
          <a:xfrm>
            <a:off x="5366861" y="4567476"/>
            <a:ext cx="3049310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01"/>
              </a:lnSpc>
              <a:buNone/>
            </a:pPr>
            <a:r>
              <a:rPr lang="en-US" sz="240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Maior Eficiência</a:t>
            </a:r>
            <a:endParaRPr lang="en-US" sz="2401" dirty="0"/>
          </a:p>
        </p:txBody>
      </p:sp>
      <p:sp>
        <p:nvSpPr>
          <p:cNvPr id="9" name="Text 6"/>
          <p:cNvSpPr/>
          <p:nvPr/>
        </p:nvSpPr>
        <p:spPr>
          <a:xfrm>
            <a:off x="5366861" y="5192435"/>
            <a:ext cx="3910370" cy="1561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3"/>
              </a:lnSpc>
              <a:buNone/>
            </a:pPr>
            <a:r>
              <a:rPr lang="en-US" sz="19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automação de tarefas repetitivas e de alto risco através da IA pode aumentar significativamente a produtividade e a eficiência.</a:t>
            </a:r>
            <a:endParaRPr lang="en-US" sz="1921" dirty="0"/>
          </a:p>
        </p:txBody>
      </p:sp>
      <p:sp>
        <p:nvSpPr>
          <p:cNvPr id="10" name="Text 7"/>
          <p:cNvSpPr/>
          <p:nvPr/>
        </p:nvSpPr>
        <p:spPr>
          <a:xfrm>
            <a:off x="9879925" y="4567476"/>
            <a:ext cx="3049310" cy="3811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01"/>
              </a:lnSpc>
              <a:buNone/>
            </a:pPr>
            <a:r>
              <a:rPr lang="en-US" sz="240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Redução de Custos</a:t>
            </a:r>
            <a:endParaRPr lang="en-US" sz="2401" dirty="0"/>
          </a:p>
        </p:txBody>
      </p:sp>
      <p:sp>
        <p:nvSpPr>
          <p:cNvPr id="11" name="Text 8"/>
          <p:cNvSpPr/>
          <p:nvPr/>
        </p:nvSpPr>
        <p:spPr>
          <a:xfrm>
            <a:off x="9879925" y="5192435"/>
            <a:ext cx="3910370" cy="19514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73"/>
              </a:lnSpc>
              <a:buNone/>
            </a:pPr>
            <a:r>
              <a:rPr lang="en-US" sz="19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adoção da IA em tarefas perigosas pode levar a uma redução nos custos de operação, manutenção e treinamento de pessoal.</a:t>
            </a:r>
            <a:endParaRPr lang="en-US" sz="1921" dirty="0"/>
          </a:p>
        </p:txBody>
      </p:sp>
      <p:pic>
        <p:nvPicPr>
          <p:cNvPr id="1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838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531257"/>
            <a:ext cx="10554414" cy="12075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754"/>
              </a:lnSpc>
              <a:buNone/>
            </a:pPr>
            <a:r>
              <a:rPr lang="en-US" sz="380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Mitos e Realidades sobre a IA Substituir Empregos</a:t>
            </a:r>
            <a:endParaRPr lang="en-US" sz="3803" dirty="0"/>
          </a:p>
        </p:txBody>
      </p:sp>
      <p:sp>
        <p:nvSpPr>
          <p:cNvPr id="5" name="Text 2"/>
          <p:cNvSpPr/>
          <p:nvPr/>
        </p:nvSpPr>
        <p:spPr>
          <a:xfrm>
            <a:off x="2037993" y="2125147"/>
            <a:ext cx="10554414" cy="927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34"/>
              </a:lnSpc>
              <a:buNone/>
            </a:pPr>
            <a:r>
              <a:rPr lang="en-US" sz="15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Existe um medo generalizado de que a IA irá substituir empregos e causar desemprego em massa. No entanto, essa visão é, em grande parte, um mito. A realidade é que a IA irá transformar o mercado de trabalho, mas também criará novas oportunidades e empregos que exigem habilidades complementares à inteligência artificial.</a:t>
            </a:r>
            <a:endParaRPr lang="en-US" sz="1521" dirty="0"/>
          </a:p>
        </p:txBody>
      </p:sp>
      <p:sp>
        <p:nvSpPr>
          <p:cNvPr id="6" name="Shape 3"/>
          <p:cNvSpPr/>
          <p:nvPr/>
        </p:nvSpPr>
        <p:spPr>
          <a:xfrm>
            <a:off x="3873579" y="5266789"/>
            <a:ext cx="434697" cy="434697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4038600" y="5339179"/>
            <a:ext cx="104656" cy="289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82"/>
              </a:lnSpc>
              <a:buNone/>
            </a:pPr>
            <a:r>
              <a:rPr lang="en-US" sz="228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282" dirty="0"/>
          </a:p>
        </p:txBody>
      </p:sp>
      <p:sp>
        <p:nvSpPr>
          <p:cNvPr id="8" name="Text 5"/>
          <p:cNvSpPr/>
          <p:nvPr/>
        </p:nvSpPr>
        <p:spPr>
          <a:xfrm>
            <a:off x="2883337" y="3578781"/>
            <a:ext cx="2415183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7"/>
              </a:lnSpc>
              <a:buNone/>
            </a:pPr>
            <a:r>
              <a:rPr lang="en-US" sz="190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Mito</a:t>
            </a:r>
            <a:endParaRPr lang="en-US" sz="1902" dirty="0"/>
          </a:p>
        </p:txBody>
      </p:sp>
      <p:sp>
        <p:nvSpPr>
          <p:cNvPr id="9" name="Text 6"/>
          <p:cNvSpPr/>
          <p:nvPr/>
        </p:nvSpPr>
        <p:spPr>
          <a:xfrm>
            <a:off x="2231112" y="3996571"/>
            <a:ext cx="3719632" cy="6181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34"/>
              </a:lnSpc>
              <a:buNone/>
            </a:pPr>
            <a:r>
              <a:rPr lang="en-US" sz="15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irá substituir a maioria dos empregos, levando a altas taxas de desemprego.</a:t>
            </a:r>
            <a:endParaRPr lang="en-US" sz="1521" dirty="0"/>
          </a:p>
        </p:txBody>
      </p:sp>
      <p:sp>
        <p:nvSpPr>
          <p:cNvPr id="10" name="Shape 7"/>
          <p:cNvSpPr/>
          <p:nvPr/>
        </p:nvSpPr>
        <p:spPr>
          <a:xfrm>
            <a:off x="6023015" y="5266789"/>
            <a:ext cx="434697" cy="434697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158032" y="5339179"/>
            <a:ext cx="164544" cy="289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82"/>
              </a:lnSpc>
              <a:buNone/>
            </a:pPr>
            <a:r>
              <a:rPr lang="en-US" sz="228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282" dirty="0"/>
          </a:p>
        </p:txBody>
      </p:sp>
      <p:sp>
        <p:nvSpPr>
          <p:cNvPr id="12" name="Text 9"/>
          <p:cNvSpPr/>
          <p:nvPr/>
        </p:nvSpPr>
        <p:spPr>
          <a:xfrm>
            <a:off x="5032772" y="6353532"/>
            <a:ext cx="2415183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7"/>
              </a:lnSpc>
              <a:buNone/>
            </a:pPr>
            <a:r>
              <a:rPr lang="en-US" sz="190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Realidade</a:t>
            </a:r>
            <a:endParaRPr lang="en-US" sz="1902" dirty="0"/>
          </a:p>
        </p:txBody>
      </p:sp>
      <p:sp>
        <p:nvSpPr>
          <p:cNvPr id="13" name="Text 10"/>
          <p:cNvSpPr/>
          <p:nvPr/>
        </p:nvSpPr>
        <p:spPr>
          <a:xfrm>
            <a:off x="4380548" y="6771323"/>
            <a:ext cx="3719632" cy="927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34"/>
              </a:lnSpc>
              <a:buNone/>
            </a:pPr>
            <a:r>
              <a:rPr lang="en-US" sz="15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irá transformar o mercado de trabalho, criando novos empregos que exigem habilidades complementares.</a:t>
            </a:r>
            <a:endParaRPr lang="en-US" sz="1521" dirty="0"/>
          </a:p>
        </p:txBody>
      </p:sp>
      <p:sp>
        <p:nvSpPr>
          <p:cNvPr id="14" name="Shape 11"/>
          <p:cNvSpPr/>
          <p:nvPr/>
        </p:nvSpPr>
        <p:spPr>
          <a:xfrm>
            <a:off x="8172569" y="5266789"/>
            <a:ext cx="434697" cy="434697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8308181" y="5339179"/>
            <a:ext cx="163473" cy="289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82"/>
              </a:lnSpc>
              <a:buNone/>
            </a:pPr>
            <a:r>
              <a:rPr lang="en-US" sz="228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282" dirty="0"/>
          </a:p>
        </p:txBody>
      </p:sp>
      <p:sp>
        <p:nvSpPr>
          <p:cNvPr id="16" name="Text 13"/>
          <p:cNvSpPr/>
          <p:nvPr/>
        </p:nvSpPr>
        <p:spPr>
          <a:xfrm>
            <a:off x="7182326" y="3269694"/>
            <a:ext cx="2415183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7"/>
              </a:lnSpc>
              <a:buNone/>
            </a:pPr>
            <a:r>
              <a:rPr lang="en-US" sz="190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Mito</a:t>
            </a:r>
            <a:endParaRPr lang="en-US" sz="1902" dirty="0"/>
          </a:p>
        </p:txBody>
      </p:sp>
      <p:sp>
        <p:nvSpPr>
          <p:cNvPr id="17" name="Text 14"/>
          <p:cNvSpPr/>
          <p:nvPr/>
        </p:nvSpPr>
        <p:spPr>
          <a:xfrm>
            <a:off x="6530102" y="3687485"/>
            <a:ext cx="3719632" cy="927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34"/>
              </a:lnSpc>
              <a:buNone/>
            </a:pPr>
            <a:r>
              <a:rPr lang="en-US" sz="15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irá eliminar a necessidade de trabalhadores humanos em todos os setores.</a:t>
            </a:r>
            <a:endParaRPr lang="en-US" sz="1521" dirty="0"/>
          </a:p>
        </p:txBody>
      </p:sp>
      <p:sp>
        <p:nvSpPr>
          <p:cNvPr id="18" name="Shape 15"/>
          <p:cNvSpPr/>
          <p:nvPr/>
        </p:nvSpPr>
        <p:spPr>
          <a:xfrm>
            <a:off x="10322123" y="5266789"/>
            <a:ext cx="434697" cy="434697"/>
          </a:xfrm>
          <a:prstGeom prst="roundRect">
            <a:avLst>
              <a:gd name="adj" fmla="val 18668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10443686" y="5339179"/>
            <a:ext cx="191572" cy="2897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82"/>
              </a:lnSpc>
              <a:buNone/>
            </a:pPr>
            <a:r>
              <a:rPr lang="en-US" sz="228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4</a:t>
            </a:r>
            <a:endParaRPr lang="en-US" sz="2282" dirty="0"/>
          </a:p>
        </p:txBody>
      </p:sp>
      <p:sp>
        <p:nvSpPr>
          <p:cNvPr id="20" name="Text 17"/>
          <p:cNvSpPr/>
          <p:nvPr/>
        </p:nvSpPr>
        <p:spPr>
          <a:xfrm>
            <a:off x="9331762" y="6353532"/>
            <a:ext cx="2415183" cy="301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377"/>
              </a:lnSpc>
              <a:buNone/>
            </a:pPr>
            <a:r>
              <a:rPr lang="en-US" sz="1902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Realidade</a:t>
            </a:r>
            <a:endParaRPr lang="en-US" sz="1902" dirty="0"/>
          </a:p>
        </p:txBody>
      </p:sp>
      <p:sp>
        <p:nvSpPr>
          <p:cNvPr id="21" name="Text 18"/>
          <p:cNvSpPr/>
          <p:nvPr/>
        </p:nvSpPr>
        <p:spPr>
          <a:xfrm>
            <a:off x="8679537" y="6771323"/>
            <a:ext cx="3719751" cy="9272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434"/>
              </a:lnSpc>
              <a:buNone/>
            </a:pPr>
            <a:r>
              <a:rPr lang="en-US" sz="1521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irá complementar e melhorar o trabalho humano, aumentando a produtividade e a eficiência.</a:t>
            </a:r>
            <a:endParaRPr lang="en-US" sz="152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881777" y="648772"/>
            <a:ext cx="12866727" cy="147208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796"/>
              </a:lnSpc>
              <a:buNone/>
            </a:pPr>
            <a:r>
              <a:rPr lang="en-US" sz="4637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Como a IA Pode Complementar e Melhorar o Trabalho Humano</a:t>
            </a:r>
            <a:endParaRPr lang="en-US" sz="4637" dirty="0"/>
          </a:p>
        </p:txBody>
      </p:sp>
      <p:sp>
        <p:nvSpPr>
          <p:cNvPr id="5" name="Text 2"/>
          <p:cNvSpPr/>
          <p:nvPr/>
        </p:nvSpPr>
        <p:spPr>
          <a:xfrm>
            <a:off x="881777" y="2591872"/>
            <a:ext cx="12866727" cy="1506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68"/>
              </a:lnSpc>
              <a:buNone/>
            </a:pPr>
            <a:r>
              <a:rPr lang="en-US" sz="185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Ao invés de substituir completamente o trabalho humano, a IA pode ser utilizada para complementar e melhorar as habilidades dos trabalhadores. Sistemas de IA podem executar tarefas repetitivas ou de alto risco, liberando os seres humanos para se concentrarem em tarefas mais criativas, estratégicas e que exigem pensamento crítico. Essa sinergia entre IA e trabalho humano pode aumentar a produtividade, a eficiência e a satisfação dos trabalhadores.</a:t>
            </a:r>
            <a:endParaRPr lang="en-US" sz="1855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77" y="4363641"/>
            <a:ext cx="588764" cy="58876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81777" y="5187910"/>
            <a:ext cx="3285887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98"/>
              </a:lnSpc>
              <a:buNone/>
            </a:pPr>
            <a:r>
              <a:rPr lang="en-US" sz="23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Automação de Tarefas</a:t>
            </a:r>
            <a:endParaRPr lang="en-US" sz="2318" dirty="0"/>
          </a:p>
        </p:txBody>
      </p:sp>
      <p:sp>
        <p:nvSpPr>
          <p:cNvPr id="8" name="Text 4"/>
          <p:cNvSpPr/>
          <p:nvPr/>
        </p:nvSpPr>
        <p:spPr>
          <a:xfrm>
            <a:off x="881777" y="5697260"/>
            <a:ext cx="4053364" cy="1883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68"/>
              </a:lnSpc>
              <a:buNone/>
            </a:pPr>
            <a:r>
              <a:rPr lang="en-US" sz="185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pode automatizar tarefas repetitivas e rotineiras, liberando os trabalhadores humanos para se concentrarem em atividades mais criativas e estratégicas.</a:t>
            </a:r>
            <a:endParaRPr lang="en-US" sz="1855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399" y="4363641"/>
            <a:ext cx="588764" cy="58876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288399" y="5187910"/>
            <a:ext cx="3099911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98"/>
              </a:lnSpc>
              <a:buNone/>
            </a:pPr>
            <a:r>
              <a:rPr lang="en-US" sz="23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Assistência Cognitiva</a:t>
            </a:r>
            <a:endParaRPr lang="en-US" sz="2318" dirty="0"/>
          </a:p>
        </p:txBody>
      </p:sp>
      <p:sp>
        <p:nvSpPr>
          <p:cNvPr id="11" name="Text 6"/>
          <p:cNvSpPr/>
          <p:nvPr/>
        </p:nvSpPr>
        <p:spPr>
          <a:xfrm>
            <a:off x="5288399" y="5697260"/>
            <a:ext cx="4053364" cy="188356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68"/>
              </a:lnSpc>
              <a:buNone/>
            </a:pPr>
            <a:r>
              <a:rPr lang="en-US" sz="185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Sistemas de IA podem fornecer análises e insights valiosos, complementando as habilidades cognitivas dos trabalhadores humanos.</a:t>
            </a:r>
            <a:endParaRPr lang="en-US" sz="1855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021" y="4363641"/>
            <a:ext cx="588764" cy="58876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695021" y="5187910"/>
            <a:ext cx="4009311" cy="36802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98"/>
              </a:lnSpc>
              <a:buNone/>
            </a:pPr>
            <a:r>
              <a:rPr lang="en-US" sz="2318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Aumento da Produtividade</a:t>
            </a:r>
            <a:endParaRPr lang="en-US" sz="2318" dirty="0"/>
          </a:p>
        </p:txBody>
      </p:sp>
      <p:sp>
        <p:nvSpPr>
          <p:cNvPr id="14" name="Text 8"/>
          <p:cNvSpPr/>
          <p:nvPr/>
        </p:nvSpPr>
        <p:spPr>
          <a:xfrm>
            <a:off x="9695021" y="5697260"/>
            <a:ext cx="4053483" cy="15068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968"/>
              </a:lnSpc>
              <a:buNone/>
            </a:pPr>
            <a:r>
              <a:rPr lang="en-US" sz="185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integração entre IA e trabalho humano pode levar a aumentos significativos na produtividade e eficiência dos processos.</a:t>
            </a:r>
            <a:endParaRPr lang="en-US" sz="1855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1847850" y="552569"/>
            <a:ext cx="10934700" cy="125087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926"/>
              </a:lnSpc>
              <a:buNone/>
            </a:pPr>
            <a:r>
              <a:rPr lang="en-US" sz="3941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Aplicações da IA em Substituição ao Trabalho Humano</a:t>
            </a:r>
            <a:endParaRPr lang="en-US" sz="3941" dirty="0"/>
          </a:p>
        </p:txBody>
      </p:sp>
      <p:sp>
        <p:nvSpPr>
          <p:cNvPr id="5" name="Text 2"/>
          <p:cNvSpPr/>
          <p:nvPr/>
        </p:nvSpPr>
        <p:spPr>
          <a:xfrm>
            <a:off x="1847850" y="2203728"/>
            <a:ext cx="10934700" cy="1600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522"/>
              </a:lnSpc>
              <a:buNone/>
            </a:pPr>
            <a:r>
              <a:rPr lang="en-US" sz="15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 IA já está sendo aplicada em diversas áreas para substituir o trabalho humano em situações de risco. Desde operações de resgate e exploração de minas até cirurgias delicadas, a IA vem demonstrando sua capacidade de executar tarefas com maior segurança, precisão e eficiência do que os seres humanos. Essa transição para a automação baseada em IA não apenas melhora a segurança dos trabalhadores, mas também aumenta a produtividade e reduz custos em diferentes setores.</a:t>
            </a:r>
            <a:endParaRPr lang="en-US" sz="1576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4029670"/>
            <a:ext cx="3644860" cy="80069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47994" y="5130522"/>
            <a:ext cx="2569131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3"/>
              </a:lnSpc>
              <a:buNone/>
            </a:pPr>
            <a:r>
              <a:rPr lang="en-US" sz="197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Exploração de Minas</a:t>
            </a:r>
            <a:endParaRPr lang="en-US" sz="1970" dirty="0"/>
          </a:p>
        </p:txBody>
      </p:sp>
      <p:sp>
        <p:nvSpPr>
          <p:cNvPr id="8" name="Text 4"/>
          <p:cNvSpPr/>
          <p:nvPr/>
        </p:nvSpPr>
        <p:spPr>
          <a:xfrm>
            <a:off x="2047994" y="5563314"/>
            <a:ext cx="3244572" cy="1600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15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Robôs e drones controlados por IA podem executar tarefas de mineração em ambientes perigosos, protegendo a segurança dos trabalhadores.</a:t>
            </a:r>
            <a:endParaRPr lang="en-US" sz="1576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2710" y="4029670"/>
            <a:ext cx="3644860" cy="80069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692854" y="5130522"/>
            <a:ext cx="2951321" cy="312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3"/>
              </a:lnSpc>
              <a:buNone/>
            </a:pPr>
            <a:r>
              <a:rPr lang="en-US" sz="197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Resgate e Emergências</a:t>
            </a:r>
            <a:endParaRPr lang="en-US" sz="1970" dirty="0"/>
          </a:p>
        </p:txBody>
      </p:sp>
      <p:sp>
        <p:nvSpPr>
          <p:cNvPr id="11" name="Text 6"/>
          <p:cNvSpPr/>
          <p:nvPr/>
        </p:nvSpPr>
        <p:spPr>
          <a:xfrm>
            <a:off x="5692854" y="5563314"/>
            <a:ext cx="3244572" cy="1600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15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Sistemas de IA podem orientar e coordenar operações de resgate, tomando decisões rápidas e precisas em situações de emergência.</a:t>
            </a:r>
            <a:endParaRPr lang="en-US" sz="1576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7571" y="4029670"/>
            <a:ext cx="3644979" cy="80069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337715" y="5130522"/>
            <a:ext cx="3244691" cy="62555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63"/>
              </a:lnSpc>
              <a:buNone/>
            </a:pPr>
            <a:r>
              <a:rPr lang="en-US" sz="1970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Cirurgias de Alta Complexidade</a:t>
            </a:r>
            <a:endParaRPr lang="en-US" sz="1970" dirty="0"/>
          </a:p>
        </p:txBody>
      </p:sp>
      <p:sp>
        <p:nvSpPr>
          <p:cNvPr id="14" name="Text 8"/>
          <p:cNvSpPr/>
          <p:nvPr/>
        </p:nvSpPr>
        <p:spPr>
          <a:xfrm>
            <a:off x="9337715" y="5876092"/>
            <a:ext cx="3244691" cy="16007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522"/>
              </a:lnSpc>
              <a:buNone/>
            </a:pPr>
            <a:r>
              <a:rPr lang="en-US" sz="157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Robôs cirúrgicos controlados por IA podem realizar procedimentos com maior precisão e menos invasividade, melhorando os resultados clínicos.</a:t>
            </a:r>
            <a:endParaRPr lang="en-US" sz="1576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39589" y="938451"/>
            <a:ext cx="7637621" cy="26898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295"/>
              </a:lnSpc>
              <a:buNone/>
            </a:pPr>
            <a:r>
              <a:rPr lang="en-US" sz="4236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Conclusão: A IA como Ferramenta para Melhorar a Segurança e a Produtividade</a:t>
            </a:r>
            <a:endParaRPr lang="en-US" sz="4236" dirty="0"/>
          </a:p>
        </p:txBody>
      </p:sp>
      <p:sp>
        <p:nvSpPr>
          <p:cNvPr id="6" name="Text 2"/>
          <p:cNvSpPr/>
          <p:nvPr/>
        </p:nvSpPr>
        <p:spPr>
          <a:xfrm>
            <a:off x="6239589" y="3951089"/>
            <a:ext cx="7637621" cy="24094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1"/>
              </a:lnSpc>
              <a:buNone/>
            </a:pPr>
            <a:r>
              <a:rPr lang="en-US" sz="169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Em vez de temer a IA como uma ameaça aos empregos, devemos enxergá-la como uma ferramenta poderosa para melhorar a segurança e a produtividade no local de trabalho. A IA pode substituir o trabalho humano em situações de alto risco, protegendo os trabalhadores e aumentando a eficiência dos processos. Ao mesmo tempo, a IA pode complementar e aprimorar as habilidades humanas, criando novas oportunidades e liberando os trabalhadores para se concentrarem em tarefas mais criativas e estratégicas.</a:t>
            </a:r>
            <a:endParaRPr lang="en-US" sz="1695" dirty="0"/>
          </a:p>
        </p:txBody>
      </p:sp>
      <p:sp>
        <p:nvSpPr>
          <p:cNvPr id="7" name="Text 3"/>
          <p:cNvSpPr/>
          <p:nvPr/>
        </p:nvSpPr>
        <p:spPr>
          <a:xfrm>
            <a:off x="6239589" y="6602611"/>
            <a:ext cx="7637621" cy="68841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11"/>
              </a:lnSpc>
              <a:buNone/>
            </a:pPr>
            <a:r>
              <a:rPr lang="en-US" sz="1695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Ao abraçar a IA como uma aliada no mundo do trabalho, podemos construir um futuro mais seguro, eficiente e próspero para todos.</a:t>
            </a:r>
            <a:endParaRPr lang="en-US" sz="1695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2024-07-27T17:34:52Z</dcterms:created>
  <dcterms:modified xsi:type="dcterms:W3CDTF">2024-07-27T17:34:52Z</dcterms:modified>
</cp:coreProperties>
</file>